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715000" cx="9144000"/>
  <p:notesSz cx="6858000" cy="9144000"/>
  <p:embeddedFontLst>
    <p:embeddedFont>
      <p:font typeface="Ubuntu"/>
      <p:regular r:id="rId15"/>
      <p:bold r:id="rId16"/>
      <p:italic r:id="rId17"/>
      <p:boldItalic r:id="rId18"/>
    </p:embeddedFont>
    <p:embeddedFont>
      <p:font typeface="Ubuntu Light"/>
      <p:regular r:id="rId19"/>
      <p:bold r:id="rId20"/>
      <p:italic r:id="rId21"/>
      <p:boldItalic r:id="rId22"/>
    </p:embeddedFont>
    <p:embeddedFont>
      <p:font typeface="Fira Code Light"/>
      <p:regular r:id="rId23"/>
      <p:bold r:id="rId24"/>
    </p:embeddedFont>
    <p:embeddedFont>
      <p:font typeface="Fira Code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Light-bold.fntdata"/><Relationship Id="rId22" Type="http://schemas.openxmlformats.org/officeDocument/2006/relationships/font" Target="fonts/UbuntuLight-boldItalic.fntdata"/><Relationship Id="rId21" Type="http://schemas.openxmlformats.org/officeDocument/2006/relationships/font" Target="fonts/UbuntuLight-italic.fntdata"/><Relationship Id="rId24" Type="http://schemas.openxmlformats.org/officeDocument/2006/relationships/font" Target="fonts/FiraCodeLight-bold.fntdata"/><Relationship Id="rId23" Type="http://schemas.openxmlformats.org/officeDocument/2006/relationships/font" Target="fonts/FiraCode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Code-bold.fntdata"/><Relationship Id="rId25" Type="http://schemas.openxmlformats.org/officeDocument/2006/relationships/font" Target="fonts/FiraCod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Ubuntu-regular.fntdata"/><Relationship Id="rId14" Type="http://schemas.openxmlformats.org/officeDocument/2006/relationships/slide" Target="slides/slide10.xml"/><Relationship Id="rId17" Type="http://schemas.openxmlformats.org/officeDocument/2006/relationships/font" Target="fonts/Ubuntu-italic.fntdata"/><Relationship Id="rId16" Type="http://schemas.openxmlformats.org/officeDocument/2006/relationships/font" Target="fonts/Ubuntu-bold.fntdata"/><Relationship Id="rId19" Type="http://schemas.openxmlformats.org/officeDocument/2006/relationships/font" Target="fonts/UbuntuLight-regular.fntdata"/><Relationship Id="rId18" Type="http://schemas.openxmlformats.org/officeDocument/2006/relationships/font" Target="fonts/Ubuntu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7e3f2783e_0_1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7e3f2783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86e2653910_0_5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86e265391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5331bb276f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5331bb2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6e2653910_0_2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86e265391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6e2653910_0_1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6e26539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6a3c8b74d9_0_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6a3c8b74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86e2653910_0_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86e26539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6e2653910_0_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6e265391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86e2653910_0_4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86e265391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391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Técnicas de programação II</a:t>
            </a:r>
            <a:endParaRPr sz="2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</a:t>
            </a: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Bônus</a:t>
            </a:r>
            <a:b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</a:b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AWS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>
            <a:off x="3492150" y="2495850"/>
            <a:ext cx="227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Obrigado!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438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AWS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132950" y="1349875"/>
            <a:ext cx="30765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Code"/>
              <a:buChar char="●"/>
            </a:pPr>
            <a:r>
              <a:rPr lang="pt-BR" sz="1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Amazon Web Services, também conhecido como AWS, é uma plataforma de serviços de computação em nuvem, que formam uma plataforma de computação na nuvem oferecida pela Amazon.com. </a:t>
            </a:r>
            <a:endParaRPr sz="1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Code"/>
              <a:buChar char="●"/>
            </a:pPr>
            <a:r>
              <a:rPr lang="pt-BR" sz="1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Os serviços são oferecidos em várias áreas geográficas distribuídas pelo mundo</a:t>
            </a:r>
            <a:endParaRPr sz="1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650" y="913550"/>
            <a:ext cx="492442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On-Premise x Cloud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400" y="855075"/>
            <a:ext cx="7556450" cy="42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3484775" y="588700"/>
            <a:ext cx="5099100" cy="47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240550" y="138175"/>
            <a:ext cx="438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Cloud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0" y="723175"/>
            <a:ext cx="30765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"/>
              <a:buChar char="●"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Iaas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Fira Code"/>
              <a:buChar char="○"/>
            </a:pPr>
            <a:r>
              <a:rPr lang="pt-BR" sz="11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Infrastructure as a Service</a:t>
            </a:r>
            <a:endParaRPr sz="11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Code Light"/>
              <a:buChar char="○"/>
            </a:pPr>
            <a:r>
              <a:rPr lang="pt-BR" sz="10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DigitalOcean, Amazon Web Services (AWS), Cisco Metapod, Microsoft Azure</a:t>
            </a:r>
            <a:endParaRPr sz="10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"/>
              <a:buChar char="●"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PaaS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Code"/>
              <a:buChar char="○"/>
            </a:pPr>
            <a:r>
              <a:rPr lang="pt-BR" sz="1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Platform </a:t>
            </a:r>
            <a:r>
              <a:rPr lang="pt-BR" sz="1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as a Service</a:t>
            </a:r>
            <a:endParaRPr sz="1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Code"/>
              <a:buChar char="○"/>
            </a:pPr>
            <a:r>
              <a:rPr lang="pt-BR" sz="1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Windows Azure, Streamlit Cloud, Heroku, Google App Engine, Apache Stratos, OpenShift</a:t>
            </a:r>
            <a:endParaRPr sz="1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"/>
              <a:buChar char="●"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SaaS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ira Code"/>
              <a:buChar char="○"/>
            </a:pPr>
            <a:r>
              <a:rPr lang="pt-BR" sz="1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Software </a:t>
            </a:r>
            <a:r>
              <a:rPr lang="pt-BR" sz="12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as a Service</a:t>
            </a:r>
            <a:endParaRPr sz="12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ira Code"/>
              <a:buChar char="○"/>
            </a:pPr>
            <a:r>
              <a:rPr lang="pt-BR" sz="1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Google Workspace, Dropbox, Salesforce, Cisco WebEx, Concur, GoToMeeting</a:t>
            </a:r>
            <a:endParaRPr sz="1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749" y="474775"/>
            <a:ext cx="7745074" cy="49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40550" y="138175"/>
            <a:ext cx="6320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Modelo de </a:t>
            </a: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Responsabilidade</a:t>
            </a: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Compartilhada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02" y="1251829"/>
            <a:ext cx="7529801" cy="412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240550" y="138175"/>
            <a:ext cx="348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Regiões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56975" y="1585475"/>
            <a:ext cx="301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"/>
              <a:buChar char="●"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Localização geográfica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"/>
              <a:buChar char="○"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Ex: US-EAST-2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900" y="723175"/>
            <a:ext cx="5725200" cy="37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240550" y="138175"/>
            <a:ext cx="438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AZ - Zona de </a:t>
            </a: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Disponibilidade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0" y="1585475"/>
            <a:ext cx="3076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"/>
              <a:buChar char="●"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Data Center’s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"/>
              <a:buChar char="○"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Ex: US-EAST-2a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"/>
              <a:buChar char="○"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Baixa latência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"/>
              <a:buChar char="○"/>
            </a:pPr>
            <a:r>
              <a:rPr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Fisicamente separadas (limite de 100 km)</a:t>
            </a:r>
            <a:endParaRPr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475" y="923050"/>
            <a:ext cx="6024174" cy="35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240550" y="138175"/>
            <a:ext cx="438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Serviços da AWS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5" y="809100"/>
            <a:ext cx="8298450" cy="46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240550" y="138175"/>
            <a:ext cx="438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Trabalhando com AWS</a:t>
            </a:r>
            <a:endParaRPr sz="2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379800" y="2211000"/>
            <a:ext cx="307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Cloud Shell</a:t>
            </a:r>
            <a:endParaRPr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Code"/>
              <a:buChar char="●"/>
            </a:pPr>
            <a:r>
              <a:rPr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CLI</a:t>
            </a:r>
            <a:endParaRPr sz="180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400" y="1049638"/>
            <a:ext cx="5996650" cy="36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